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6"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468" autoAdjust="0"/>
  </p:normalViewPr>
  <p:slideViewPr>
    <p:cSldViewPr snapToGrid="0" snapToObjects="1">
      <p:cViewPr varScale="1">
        <p:scale>
          <a:sx n="46" d="100"/>
          <a:sy n="46" d="100"/>
        </p:scale>
        <p:origin x="-534" y="-90"/>
      </p:cViewPr>
      <p:guideLst>
        <p:guide orient="horz" pos="2160"/>
        <p:guide pos="2880"/>
      </p:guideLst>
    </p:cSldViewPr>
  </p:slideViewPr>
  <p:notesTextViewPr>
    <p:cViewPr>
      <p:scale>
        <a:sx n="100" d="100"/>
        <a:sy n="100" d="100"/>
      </p:scale>
      <p:origin x="0" y="48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457616-7C7E-144F-904E-F4205F80EBC5}" type="datetimeFigureOut">
              <a:rPr lang="en-US" smtClean="0"/>
              <a:t>9/15/2014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F2729C-568B-D341-B7DA-B8E9BCF3046C}" type="slidenum">
              <a:rPr lang="en-US" smtClean="0"/>
              <a:t>‹#›</a:t>
            </a:fld>
            <a:endParaRPr lang="en-US"/>
          </a:p>
        </p:txBody>
      </p:sp>
    </p:spTree>
    <p:extLst>
      <p:ext uri="{BB962C8B-B14F-4D97-AF65-F5344CB8AC3E}">
        <p14:creationId xmlns:p14="http://schemas.microsoft.com/office/powerpoint/2010/main" val="3589337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Caption:</a:t>
            </a:r>
          </a:p>
          <a:p>
            <a:r>
              <a:rPr lang="en-US" sz="1200" kern="1200" dirty="0" smtClean="0">
                <a:solidFill>
                  <a:schemeClr val="tx1"/>
                </a:solidFill>
                <a:effectLst/>
                <a:latin typeface="+mn-lt"/>
                <a:ea typeface="+mn-ea"/>
                <a:cs typeface="+mn-cs"/>
              </a:rPr>
              <a:t>Through our willingness to dispose products, instead of repair or reuse them, our environment continues to suffer through the disposal process and the demand to replace these products in this cycle. The images in the top of the collage depict the main causes of the problem, including the most common disposable products, the transportation of the trash and the unwillingness to repair products. The bottom two images symbolize the problems of the culture, including excessive trash and immense manufacturing processes to keep up with the demand. </a:t>
            </a:r>
          </a:p>
          <a:p>
            <a:endParaRPr lang="en-US" b="1" dirty="0" smtClean="0"/>
          </a:p>
          <a:p>
            <a:r>
              <a:rPr lang="en-US" b="1" dirty="0" smtClean="0"/>
              <a:t>Image</a:t>
            </a:r>
            <a:r>
              <a:rPr lang="en-US" b="1" baseline="0" dirty="0" smtClean="0"/>
              <a:t> Citations</a:t>
            </a:r>
            <a:endParaRPr lang="en-US" b="1" dirty="0" smtClean="0"/>
          </a:p>
          <a:p>
            <a:r>
              <a:rPr lang="en-US" dirty="0" smtClean="0"/>
              <a:t>1</a:t>
            </a:r>
            <a:r>
              <a:rPr lang="en-US" dirty="0" smtClean="0"/>
              <a:t>. http://</a:t>
            </a:r>
            <a:r>
              <a:rPr lang="en-US" dirty="0" err="1" smtClean="0"/>
              <a:t>www.cartoonmovement.com</a:t>
            </a:r>
            <a:r>
              <a:rPr lang="en-US" dirty="0" smtClean="0"/>
              <a:t>/depot/cartoons/2012/05/haYTVDGsRT-ltV-lRWT2fg.jpeg</a:t>
            </a:r>
          </a:p>
          <a:p>
            <a:r>
              <a:rPr lang="en-US" dirty="0" smtClean="0"/>
              <a:t>2. http://</a:t>
            </a:r>
            <a:r>
              <a:rPr lang="en-US" dirty="0" err="1" smtClean="0"/>
              <a:t>i.telegraph.co.uk</a:t>
            </a:r>
            <a:r>
              <a:rPr lang="en-US" dirty="0" smtClean="0"/>
              <a:t>/multimedia/archive/02234/clothes_2234785b.jpg</a:t>
            </a:r>
          </a:p>
          <a:p>
            <a:r>
              <a:rPr lang="en-US" dirty="0" smtClean="0"/>
              <a:t>3. http://www.news1130.com/files/2012/10/8e1d3e574b4b8fa2db51cd763f99.jpg</a:t>
            </a:r>
          </a:p>
          <a:p>
            <a:r>
              <a:rPr lang="en-US" dirty="0" smtClean="0"/>
              <a:t>4.</a:t>
            </a:r>
            <a:r>
              <a:rPr lang="en-US" baseline="0" dirty="0" smtClean="0"/>
              <a:t> http://img.chinaypages.com/photo/11327986/Disposable_Pulp_Moulded_And_Arecanut_Leaf_Products.jpg</a:t>
            </a:r>
          </a:p>
          <a:p>
            <a:r>
              <a:rPr lang="en-US" dirty="0" smtClean="0"/>
              <a:t>5. http://www.huayuansh.com/admin/Web_Editor/uploadfile/20121230125841869.jpg</a:t>
            </a:r>
          </a:p>
          <a:p>
            <a:r>
              <a:rPr lang="en-US" dirty="0" smtClean="0"/>
              <a:t>6. http://2.imimg.com/data2/SA/LW/MY-210654/4-500x500.jpg</a:t>
            </a:r>
            <a:endParaRPr lang="en-US" dirty="0"/>
          </a:p>
        </p:txBody>
      </p:sp>
      <p:sp>
        <p:nvSpPr>
          <p:cNvPr id="4" name="Slide Number Placeholder 3"/>
          <p:cNvSpPr>
            <a:spLocks noGrp="1"/>
          </p:cNvSpPr>
          <p:nvPr>
            <p:ph type="sldNum" sz="quarter" idx="10"/>
          </p:nvPr>
        </p:nvSpPr>
        <p:spPr/>
        <p:txBody>
          <a:bodyPr/>
          <a:lstStyle/>
          <a:p>
            <a:fld id="{C5F2729C-568B-D341-B7DA-B8E9BCF3046C}" type="slidenum">
              <a:rPr lang="en-US" smtClean="0"/>
              <a:t>1</a:t>
            </a:fld>
            <a:endParaRPr lang="en-US"/>
          </a:p>
        </p:txBody>
      </p:sp>
    </p:spTree>
    <p:extLst>
      <p:ext uri="{BB962C8B-B14F-4D97-AF65-F5344CB8AC3E}">
        <p14:creationId xmlns:p14="http://schemas.microsoft.com/office/powerpoint/2010/main" val="3495160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060AF0-37A2-C345-AAD5-BEA9AADF7A12}" type="datetimeFigureOut">
              <a:rPr lang="en-US" smtClean="0"/>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889085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60AF0-37A2-C345-AAD5-BEA9AADF7A12}" type="datetimeFigureOut">
              <a:rPr lang="en-US" smtClean="0"/>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1862875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60AF0-37A2-C345-AAD5-BEA9AADF7A12}" type="datetimeFigureOut">
              <a:rPr lang="en-US" smtClean="0"/>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295732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60AF0-37A2-C345-AAD5-BEA9AADF7A12}" type="datetimeFigureOut">
              <a:rPr lang="en-US" smtClean="0"/>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2394902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060AF0-37A2-C345-AAD5-BEA9AADF7A12}" type="datetimeFigureOut">
              <a:rPr lang="en-US" smtClean="0"/>
              <a:t>9/15/2014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233646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060AF0-37A2-C345-AAD5-BEA9AADF7A12}" type="datetimeFigureOut">
              <a:rPr lang="en-US" smtClean="0"/>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3376788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060AF0-37A2-C345-AAD5-BEA9AADF7A12}" type="datetimeFigureOut">
              <a:rPr lang="en-US" smtClean="0"/>
              <a:t>9/15/2014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2685481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060AF0-37A2-C345-AAD5-BEA9AADF7A12}" type="datetimeFigureOut">
              <a:rPr lang="en-US" smtClean="0"/>
              <a:t>9/15/2014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2745336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60AF0-37A2-C345-AAD5-BEA9AADF7A12}" type="datetimeFigureOut">
              <a:rPr lang="en-US" smtClean="0"/>
              <a:t>9/15/2014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3888789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60AF0-37A2-C345-AAD5-BEA9AADF7A12}" type="datetimeFigureOut">
              <a:rPr lang="en-US" smtClean="0"/>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3773349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060AF0-37A2-C345-AAD5-BEA9AADF7A12}" type="datetimeFigureOut">
              <a:rPr lang="en-US" smtClean="0"/>
              <a:t>9/15/2014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AD878-92FF-294F-89EB-AFA6180627D6}" type="slidenum">
              <a:rPr lang="en-US" smtClean="0"/>
              <a:t>‹#›</a:t>
            </a:fld>
            <a:endParaRPr lang="en-US"/>
          </a:p>
        </p:txBody>
      </p:sp>
    </p:spTree>
    <p:extLst>
      <p:ext uri="{BB962C8B-B14F-4D97-AF65-F5344CB8AC3E}">
        <p14:creationId xmlns:p14="http://schemas.microsoft.com/office/powerpoint/2010/main" val="3943979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60AF0-37A2-C345-AAD5-BEA9AADF7A12}" type="datetimeFigureOut">
              <a:rPr lang="en-US" smtClean="0"/>
              <a:t>9/15/2014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EAD878-92FF-294F-89EB-AFA6180627D6}" type="slidenum">
              <a:rPr lang="en-US" smtClean="0"/>
              <a:t>‹#›</a:t>
            </a:fld>
            <a:endParaRPr lang="en-US"/>
          </a:p>
        </p:txBody>
      </p:sp>
    </p:spTree>
    <p:extLst>
      <p:ext uri="{BB962C8B-B14F-4D97-AF65-F5344CB8AC3E}">
        <p14:creationId xmlns:p14="http://schemas.microsoft.com/office/powerpoint/2010/main" val="15404364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rtoon - SustProb.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3"/>
            <a:ext cx="4648201" cy="3354372"/>
          </a:xfrm>
          <a:prstGeom prst="rect">
            <a:avLst/>
          </a:prstGeom>
        </p:spPr>
        <p:style>
          <a:lnRef idx="2">
            <a:schemeClr val="dk1"/>
          </a:lnRef>
          <a:fillRef idx="1">
            <a:schemeClr val="lt1"/>
          </a:fillRef>
          <a:effectRef idx="0">
            <a:schemeClr val="dk1"/>
          </a:effectRef>
          <a:fontRef idx="minor">
            <a:schemeClr val="dk1"/>
          </a:fontRef>
        </p:style>
      </p:pic>
      <p:grpSp>
        <p:nvGrpSpPr>
          <p:cNvPr id="14" name="Group 13"/>
          <p:cNvGrpSpPr/>
          <p:nvPr/>
        </p:nvGrpSpPr>
        <p:grpSpPr>
          <a:xfrm>
            <a:off x="-1" y="4332515"/>
            <a:ext cx="4634207" cy="2525486"/>
            <a:chOff x="-1" y="4081341"/>
            <a:chExt cx="4469508" cy="2785574"/>
          </a:xfrm>
        </p:grpSpPr>
        <p:pic>
          <p:nvPicPr>
            <p:cNvPr id="6" name="Picture 5"/>
            <p:cNvPicPr>
              <a:picLocks noChangeAspect="1"/>
            </p:cNvPicPr>
            <p:nvPr/>
          </p:nvPicPr>
          <p:blipFill>
            <a:blip r:embed="rId4"/>
            <a:stretch>
              <a:fillRect/>
            </a:stretch>
          </p:blipFill>
          <p:spPr>
            <a:xfrm>
              <a:off x="-1" y="4081341"/>
              <a:ext cx="4469508" cy="2785574"/>
            </a:xfrm>
            <a:prstGeom prst="rect">
              <a:avLst/>
            </a:prstGeom>
          </p:spPr>
        </p:pic>
        <p:sp>
          <p:nvSpPr>
            <p:cNvPr id="8" name="TextBox 7"/>
            <p:cNvSpPr txBox="1"/>
            <p:nvPr/>
          </p:nvSpPr>
          <p:spPr>
            <a:xfrm>
              <a:off x="3882348" y="6156666"/>
              <a:ext cx="401934" cy="584776"/>
            </a:xfrm>
            <a:prstGeom prst="rect">
              <a:avLst/>
            </a:prstGeom>
            <a:noFill/>
          </p:spPr>
          <p:txBody>
            <a:bodyPr wrap="square" rtlCol="0">
              <a:spAutoFit/>
            </a:bodyPr>
            <a:lstStyle/>
            <a:p>
              <a:r>
                <a:rPr lang="en-US" sz="3200" b="1" dirty="0" smtClean="0">
                  <a:solidFill>
                    <a:schemeClr val="bg1"/>
                  </a:solidFill>
                </a:rPr>
                <a:t>2</a:t>
              </a:r>
              <a:endParaRPr lang="en-US" sz="3200" b="1" dirty="0">
                <a:solidFill>
                  <a:schemeClr val="bg1"/>
                </a:solidFill>
              </a:endParaRPr>
            </a:p>
          </p:txBody>
        </p:sp>
      </p:grpSp>
      <p:sp>
        <p:nvSpPr>
          <p:cNvPr id="13" name="TextBox 12"/>
          <p:cNvSpPr txBox="1"/>
          <p:nvPr/>
        </p:nvSpPr>
        <p:spPr>
          <a:xfrm>
            <a:off x="-1" y="3355995"/>
            <a:ext cx="9191735" cy="954107"/>
          </a:xfrm>
          <a:prstGeom prst="rect">
            <a:avLst/>
          </a:prstGeom>
          <a:noFill/>
        </p:spPr>
        <p:txBody>
          <a:bodyPr wrap="square" rtlCol="0">
            <a:spAutoFit/>
          </a:bodyPr>
          <a:lstStyle/>
          <a:p>
            <a:pPr algn="ctr"/>
            <a:r>
              <a:rPr lang="en-US" sz="3600" dirty="0" smtClean="0">
                <a:latin typeface="Franklin Gothic Medium"/>
                <a:cs typeface="Franklin Gothic Medium"/>
              </a:rPr>
              <a:t>Our </a:t>
            </a:r>
            <a:r>
              <a:rPr lang="en-US" sz="3600" dirty="0" smtClean="0">
                <a:latin typeface="Franklin Gothic Medium"/>
                <a:cs typeface="Franklin Gothic Medium"/>
              </a:rPr>
              <a:t>Throwaway Culture</a:t>
            </a:r>
          </a:p>
          <a:p>
            <a:pPr algn="ctr"/>
            <a:r>
              <a:rPr lang="en-US" sz="2000" dirty="0" smtClean="0">
                <a:latin typeface="Franklin Gothic Medium"/>
                <a:cs typeface="Franklin Gothic Medium"/>
              </a:rPr>
              <a:t>The choice of convenience at the cost of our environment</a:t>
            </a:r>
            <a:endParaRPr lang="en-US" dirty="0" smtClean="0">
              <a:latin typeface="Franklin Gothic Medium"/>
              <a:cs typeface="Franklin Gothic Medium"/>
            </a:endParaRPr>
          </a:p>
        </p:txBody>
      </p:sp>
      <p:pic>
        <p:nvPicPr>
          <p:cNvPr id="1026" name="Picture 2" descr="http://img.chinaypages.com/photo/11327986/Disposable_Pulp_Moulded_And_Arecanut_Leaf_Product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7146" y="715"/>
            <a:ext cx="2236854" cy="335528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030740" y="2732314"/>
            <a:ext cx="479702" cy="523220"/>
          </a:xfrm>
          <a:prstGeom prst="rect">
            <a:avLst/>
          </a:prstGeom>
          <a:noFill/>
        </p:spPr>
        <p:txBody>
          <a:bodyPr wrap="square" rtlCol="0">
            <a:spAutoFit/>
          </a:bodyPr>
          <a:lstStyle/>
          <a:p>
            <a:r>
              <a:rPr lang="en-US" sz="2800" b="1" dirty="0" smtClean="0">
                <a:solidFill>
                  <a:schemeClr val="bg1"/>
                </a:solidFill>
              </a:rPr>
              <a:t>1</a:t>
            </a:r>
            <a:endParaRPr lang="en-US" sz="2800" b="1" dirty="0">
              <a:solidFill>
                <a:schemeClr val="bg1"/>
              </a:solidFill>
            </a:endParaRPr>
          </a:p>
        </p:txBody>
      </p:sp>
      <p:sp>
        <p:nvSpPr>
          <p:cNvPr id="17" name="TextBox 16"/>
          <p:cNvSpPr txBox="1"/>
          <p:nvPr/>
        </p:nvSpPr>
        <p:spPr>
          <a:xfrm>
            <a:off x="8593015" y="2732314"/>
            <a:ext cx="479702" cy="523220"/>
          </a:xfrm>
          <a:prstGeom prst="rect">
            <a:avLst/>
          </a:prstGeom>
          <a:noFill/>
        </p:spPr>
        <p:txBody>
          <a:bodyPr wrap="square" rtlCol="0">
            <a:spAutoFit/>
          </a:bodyPr>
          <a:lstStyle/>
          <a:p>
            <a:r>
              <a:rPr lang="en-US" sz="2800" b="1" dirty="0" smtClean="0">
                <a:solidFill>
                  <a:schemeClr val="bg1"/>
                </a:solidFill>
              </a:rPr>
              <a:t>4</a:t>
            </a:r>
            <a:endParaRPr lang="en-US" sz="2800" b="1" dirty="0">
              <a:solidFill>
                <a:schemeClr val="bg1"/>
              </a:solidFill>
            </a:endParaRPr>
          </a:p>
        </p:txBody>
      </p:sp>
      <p:pic>
        <p:nvPicPr>
          <p:cNvPr id="1030" name="Picture 6" descr="http://ak4.picdn.net/shutterstock/videos/3060205/preview/stock-footage-oil-and-gas-refinery-at-twilight-factory-smoke-stack-time-laps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34207" y="4332514"/>
            <a:ext cx="4509793" cy="252548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712033" y="6334780"/>
            <a:ext cx="479702" cy="523220"/>
          </a:xfrm>
          <a:prstGeom prst="rect">
            <a:avLst/>
          </a:prstGeom>
          <a:noFill/>
        </p:spPr>
        <p:txBody>
          <a:bodyPr wrap="square" rtlCol="0">
            <a:spAutoFit/>
          </a:bodyPr>
          <a:lstStyle/>
          <a:p>
            <a:r>
              <a:rPr lang="en-US" sz="2800" b="1" dirty="0" smtClean="0">
                <a:solidFill>
                  <a:schemeClr val="bg1"/>
                </a:solidFill>
              </a:rPr>
              <a:t>3</a:t>
            </a:r>
            <a:endParaRPr lang="en-US" sz="2800" b="1" dirty="0">
              <a:solidFill>
                <a:schemeClr val="bg1"/>
              </a:solidFill>
            </a:endParaRPr>
          </a:p>
        </p:txBody>
      </p:sp>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8201" y="1623"/>
            <a:ext cx="2240902" cy="1683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Box 24"/>
          <p:cNvSpPr txBox="1"/>
          <p:nvPr/>
        </p:nvSpPr>
        <p:spPr>
          <a:xfrm>
            <a:off x="4652753" y="1278245"/>
            <a:ext cx="479702" cy="400110"/>
          </a:xfrm>
          <a:prstGeom prst="rect">
            <a:avLst/>
          </a:prstGeom>
          <a:noFill/>
        </p:spPr>
        <p:txBody>
          <a:bodyPr wrap="square" rtlCol="0">
            <a:spAutoFit/>
          </a:bodyPr>
          <a:lstStyle/>
          <a:p>
            <a:r>
              <a:rPr lang="en-US" sz="2000" b="1" dirty="0" smtClean="0">
                <a:solidFill>
                  <a:schemeClr val="bg1"/>
                </a:solidFill>
              </a:rPr>
              <a:t>5</a:t>
            </a:r>
            <a:endParaRPr lang="en-US" sz="2000" b="1" dirty="0">
              <a:solidFill>
                <a:schemeClr val="bg1"/>
              </a:solidFill>
            </a:endParaRPr>
          </a:p>
        </p:txBody>
      </p:sp>
      <p:pic>
        <p:nvPicPr>
          <p:cNvPr id="1037" name="Picture 13" descr="http://2.imimg.com/data2/SA/LW/MY-210654/4-500x500.jpg"/>
          <p:cNvPicPr>
            <a:picLocks noChangeAspect="1" noChangeArrowheads="1"/>
          </p:cNvPicPr>
          <p:nvPr/>
        </p:nvPicPr>
        <p:blipFill rotWithShape="1">
          <a:blip r:embed="rId8">
            <a:extLst>
              <a:ext uri="{28A0092B-C50C-407E-A947-70E740481C1C}">
                <a14:useLocalDpi xmlns:a14="http://schemas.microsoft.com/office/drawing/2010/main" val="0"/>
              </a:ext>
            </a:extLst>
          </a:blip>
          <a:srcRect t="16401" b="12056"/>
          <a:stretch/>
        </p:blipFill>
        <p:spPr bwMode="auto">
          <a:xfrm>
            <a:off x="4595866" y="1684790"/>
            <a:ext cx="2335950" cy="167120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6521256" y="2932369"/>
            <a:ext cx="367847" cy="400110"/>
          </a:xfrm>
          <a:prstGeom prst="rect">
            <a:avLst/>
          </a:prstGeom>
          <a:noFill/>
        </p:spPr>
        <p:txBody>
          <a:bodyPr wrap="square" rtlCol="0">
            <a:spAutoFit/>
          </a:bodyPr>
          <a:lstStyle/>
          <a:p>
            <a:r>
              <a:rPr lang="en-US" sz="2000" b="1" dirty="0" smtClean="0">
                <a:solidFill>
                  <a:schemeClr val="bg1"/>
                </a:solidFill>
              </a:rPr>
              <a:t>6</a:t>
            </a:r>
            <a:endParaRPr lang="en-US" sz="2800" b="1" dirty="0">
              <a:solidFill>
                <a:schemeClr val="bg1"/>
              </a:solidFill>
            </a:endParaRPr>
          </a:p>
        </p:txBody>
      </p:sp>
    </p:spTree>
    <p:extLst>
      <p:ext uri="{BB962C8B-B14F-4D97-AF65-F5344CB8AC3E}">
        <p14:creationId xmlns:p14="http://schemas.microsoft.com/office/powerpoint/2010/main" val="717755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440</TotalTime>
  <Words>148</Words>
  <Application>Microsoft Office PowerPoint</Application>
  <PresentationFormat>On-screen Show (4:3)</PresentationFormat>
  <Paragraphs>19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Molly Zuk</dc:creator>
  <cp:lastModifiedBy>student</cp:lastModifiedBy>
  <cp:revision>9</cp:revision>
  <dcterms:created xsi:type="dcterms:W3CDTF">2014-09-15T01:32:32Z</dcterms:created>
  <dcterms:modified xsi:type="dcterms:W3CDTF">2014-09-16T03:17:45Z</dcterms:modified>
</cp:coreProperties>
</file>